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9" r:id="rId2"/>
  </p:sldMasterIdLst>
  <p:notesMasterIdLst>
    <p:notesMasterId r:id="rId99"/>
  </p:notesMasterIdLst>
  <p:sldIdLst>
    <p:sldId id="260" r:id="rId3"/>
    <p:sldId id="436" r:id="rId4"/>
    <p:sldId id="431" r:id="rId5"/>
    <p:sldId id="335" r:id="rId6"/>
    <p:sldId id="432" r:id="rId7"/>
    <p:sldId id="433" r:id="rId8"/>
    <p:sldId id="434" r:id="rId9"/>
    <p:sldId id="435" r:id="rId10"/>
    <p:sldId id="438" r:id="rId11"/>
    <p:sldId id="437" r:id="rId12"/>
    <p:sldId id="439" r:id="rId13"/>
    <p:sldId id="440" r:id="rId14"/>
    <p:sldId id="441" r:id="rId15"/>
    <p:sldId id="442" r:id="rId16"/>
    <p:sldId id="443" r:id="rId17"/>
    <p:sldId id="444" r:id="rId18"/>
    <p:sldId id="445" r:id="rId19"/>
    <p:sldId id="446" r:id="rId20"/>
    <p:sldId id="447" r:id="rId21"/>
    <p:sldId id="448" r:id="rId22"/>
    <p:sldId id="449" r:id="rId23"/>
    <p:sldId id="450" r:id="rId24"/>
    <p:sldId id="451" r:id="rId25"/>
    <p:sldId id="452" r:id="rId26"/>
    <p:sldId id="453" r:id="rId27"/>
    <p:sldId id="454" r:id="rId28"/>
    <p:sldId id="456" r:id="rId29"/>
    <p:sldId id="457" r:id="rId30"/>
    <p:sldId id="459" r:id="rId31"/>
    <p:sldId id="460" r:id="rId32"/>
    <p:sldId id="461" r:id="rId33"/>
    <p:sldId id="462" r:id="rId34"/>
    <p:sldId id="463" r:id="rId35"/>
    <p:sldId id="464" r:id="rId36"/>
    <p:sldId id="467" r:id="rId37"/>
    <p:sldId id="468" r:id="rId38"/>
    <p:sldId id="469" r:id="rId39"/>
    <p:sldId id="470" r:id="rId40"/>
    <p:sldId id="471" r:id="rId41"/>
    <p:sldId id="472" r:id="rId42"/>
    <p:sldId id="473" r:id="rId43"/>
    <p:sldId id="474" r:id="rId44"/>
    <p:sldId id="475" r:id="rId45"/>
    <p:sldId id="476" r:id="rId46"/>
    <p:sldId id="477" r:id="rId47"/>
    <p:sldId id="478" r:id="rId48"/>
    <p:sldId id="480" r:id="rId49"/>
    <p:sldId id="479" r:id="rId50"/>
    <p:sldId id="481" r:id="rId51"/>
    <p:sldId id="482" r:id="rId52"/>
    <p:sldId id="483" r:id="rId53"/>
    <p:sldId id="484" r:id="rId54"/>
    <p:sldId id="485" r:id="rId55"/>
    <p:sldId id="486" r:id="rId56"/>
    <p:sldId id="487" r:id="rId57"/>
    <p:sldId id="488" r:id="rId58"/>
    <p:sldId id="489" r:id="rId59"/>
    <p:sldId id="490" r:id="rId60"/>
    <p:sldId id="491" r:id="rId61"/>
    <p:sldId id="493" r:id="rId62"/>
    <p:sldId id="492" r:id="rId63"/>
    <p:sldId id="508" r:id="rId64"/>
    <p:sldId id="496" r:id="rId65"/>
    <p:sldId id="494" r:id="rId66"/>
    <p:sldId id="495" r:id="rId67"/>
    <p:sldId id="497" r:id="rId68"/>
    <p:sldId id="498" r:id="rId69"/>
    <p:sldId id="499" r:id="rId70"/>
    <p:sldId id="500" r:id="rId71"/>
    <p:sldId id="501" r:id="rId72"/>
    <p:sldId id="502" r:id="rId73"/>
    <p:sldId id="503" r:id="rId74"/>
    <p:sldId id="504" r:id="rId75"/>
    <p:sldId id="505" r:id="rId76"/>
    <p:sldId id="506" r:id="rId77"/>
    <p:sldId id="507" r:id="rId78"/>
    <p:sldId id="509" r:id="rId79"/>
    <p:sldId id="510" r:id="rId80"/>
    <p:sldId id="511" r:id="rId81"/>
    <p:sldId id="512" r:id="rId82"/>
    <p:sldId id="513" r:id="rId83"/>
    <p:sldId id="514" r:id="rId84"/>
    <p:sldId id="515" r:id="rId85"/>
    <p:sldId id="516" r:id="rId86"/>
    <p:sldId id="517" r:id="rId87"/>
    <p:sldId id="518" r:id="rId88"/>
    <p:sldId id="519" r:id="rId89"/>
    <p:sldId id="520" r:id="rId90"/>
    <p:sldId id="521" r:id="rId91"/>
    <p:sldId id="522" r:id="rId92"/>
    <p:sldId id="523" r:id="rId93"/>
    <p:sldId id="524" r:id="rId94"/>
    <p:sldId id="525" r:id="rId95"/>
    <p:sldId id="455" r:id="rId96"/>
    <p:sldId id="429" r:id="rId97"/>
    <p:sldId id="352" r:id="rId9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2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5CEBA0-79B5-47E3-93BD-C3F94081C3FE}" type="datetimeFigureOut">
              <a:rPr lang="zh-TW" altLang="en-US" smtClean="0"/>
              <a:t>2019/2/14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9E35D-91DE-48EF-B14B-247A56608D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098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76AE0-3316-45D6-B2B7-EB2AFA35008A}" type="slidenum">
              <a:rPr lang="zh-TW" altLang="en-US" smtClean="0">
                <a:solidFill>
                  <a:prstClr val="black"/>
                </a:solidFill>
              </a:rPr>
              <a:pPr/>
              <a:t>1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337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57" r="8482" b="19290"/>
          <a:stretch/>
        </p:blipFill>
        <p:spPr>
          <a:xfrm>
            <a:off x="-11576" y="945861"/>
            <a:ext cx="12199717" cy="592950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04" b="20026"/>
          <a:stretch/>
        </p:blipFill>
        <p:spPr>
          <a:xfrm>
            <a:off x="-11575" y="277611"/>
            <a:ext cx="3163317" cy="659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769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2019/2/14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771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2019/2/14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911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2019/2/14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380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2019/2/14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9173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2019/2/14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6212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 rot="16200000">
            <a:off x="-3311237" y="3311238"/>
            <a:ext cx="6858001" cy="235526"/>
          </a:xfrm>
          <a:prstGeom prst="rect">
            <a:avLst/>
          </a:prstGeom>
          <a:gradFill>
            <a:gsLst>
              <a:gs pos="31000">
                <a:srgbClr val="9D52B0"/>
              </a:gs>
              <a:gs pos="0">
                <a:srgbClr val="5E54BE"/>
              </a:gs>
              <a:gs pos="53000">
                <a:srgbClr val="B1517E"/>
              </a:gs>
              <a:gs pos="83000">
                <a:srgbClr val="E17E48"/>
              </a:gs>
              <a:gs pos="100000">
                <a:srgbClr val="F9CB7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 defTabSz="609570"/>
            <a:endParaRPr kumimoji="1" lang="zh-TW" altLang="en-US" sz="2400" dirty="0">
              <a:solidFill>
                <a:prstClr val="white"/>
              </a:solidFill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71101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 rot="16200000">
            <a:off x="-3311237" y="3311238"/>
            <a:ext cx="6858001" cy="235526"/>
          </a:xfrm>
          <a:prstGeom prst="rect">
            <a:avLst/>
          </a:prstGeom>
          <a:gradFill>
            <a:gsLst>
              <a:gs pos="31000">
                <a:srgbClr val="9D52B0"/>
              </a:gs>
              <a:gs pos="0">
                <a:srgbClr val="5E54BE"/>
              </a:gs>
              <a:gs pos="53000">
                <a:srgbClr val="B1517E"/>
              </a:gs>
              <a:gs pos="83000">
                <a:srgbClr val="E17E48"/>
              </a:gs>
              <a:gs pos="100000">
                <a:srgbClr val="F9CB7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 defTabSz="609570"/>
            <a:endParaRPr kumimoji="1" lang="zh-TW" altLang="en-US" sz="2400" dirty="0">
              <a:solidFill>
                <a:prstClr val="white"/>
              </a:solidFill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7786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D24CA-6C5D-4BB6-B1C9-BC2F91C4A15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2019/2/14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02199-D38A-4187-980E-8A869DBD2BA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5235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Gra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"/>
            <a:ext cx="12192000" cy="123674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>
              <a:solidFill>
                <a:prstClr val="white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3113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2019/2/14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339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2019/2/14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5423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2019/2/14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26506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2019/2/14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7435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2019/2/14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18515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2019/2/14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54257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2019/2/14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00389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2019/2/14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0082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3A55AF3-65BE-4A52-9C80-AC6B0002B79E}" type="datetimeFigureOut">
              <a:rPr lang="zh-TW" altLang="en-US" smtClean="0"/>
              <a:pPr/>
              <a:t>2019/2/14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>
              <a:solidFill>
                <a:srgbClr val="335B7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4347033-0982-4FF6-80D1-B94E0375A58D}" type="slidenum">
              <a:rPr lang="zh-TW" altLang="en-US" smtClean="0">
                <a:solidFill>
                  <a:srgbClr val="335B74"/>
                </a:solidFill>
              </a:rPr>
              <a:pPr/>
              <a:t>‹#›</a:t>
            </a:fld>
            <a:endParaRPr lang="zh-TW" altLang="en-US">
              <a:solidFill>
                <a:srgbClr val="335B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6575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2019/2/14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35415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2019/2/14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50681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2019/2/14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654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052648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2019/2/14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74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2019/2/14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921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2019/2/14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758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2019/2/14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055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2019/2/14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031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2019/2/14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493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軟正黑體" panose="020B0604030504040204" pitchFamily="34" charset="-120"/>
              </a:defRPr>
            </a:lvl1pPr>
          </a:lstStyle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2019/2/14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軟正黑體" panose="020B0604030504040204" pitchFamily="34" charset="-120"/>
              </a:defRPr>
            </a:lvl1pPr>
          </a:lstStyle>
          <a:p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軟正黑體" panose="020B0604030504040204" pitchFamily="34" charset="-120"/>
              </a:defRPr>
            </a:lvl1pPr>
          </a:lstStyle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285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3A55AF3-65BE-4A52-9C80-AC6B0002B79E}" type="datetimeFigureOut">
              <a:rPr lang="zh-TW" altLang="en-US" smtClean="0"/>
              <a:pPr/>
              <a:t>2019/2/14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449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cloud.google.com/bigtable/docs/cbt-overview" TargetMode="External"/><Relationship Id="rId4" Type="http://schemas.openxmlformats.org/officeDocument/2006/relationships/hyperlink" Target="https://cloud.google.com/bigtable/docs/schema-design-time-series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0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1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0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0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0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"/>
          <p:cNvPicPr>
            <a:picLocks noChangeAspect="1"/>
          </p:cNvPicPr>
          <p:nvPr/>
        </p:nvPicPr>
        <p:blipFill>
          <a:blip r:embed="rId3" cstate="email">
            <a:lum bright="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70340"/>
          </a:xfrm>
          <a:prstGeom prst="rect">
            <a:avLst/>
          </a:prstGeom>
        </p:spPr>
      </p:pic>
      <p:sp>
        <p:nvSpPr>
          <p:cNvPr id="10" name="標題 10"/>
          <p:cNvSpPr txBox="1">
            <a:spLocks/>
          </p:cNvSpPr>
          <p:nvPr/>
        </p:nvSpPr>
        <p:spPr>
          <a:xfrm>
            <a:off x="-81335" y="5139618"/>
            <a:ext cx="10436514" cy="1033129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txBody>
          <a:bodyPr vert="horz" anchor="b">
            <a:noAutofit/>
          </a:bodyPr>
          <a:lstStyle>
            <a:lvl1pPr marL="484632" algn="r" rtl="0" eaLnBrk="1" latinLnBrk="0" hangingPunct="1">
              <a:spcBef>
                <a:spcPct val="0"/>
              </a:spcBef>
              <a:buNone/>
              <a:defRPr lang="zh-TW" sz="4500" kern="120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en-US" sz="4800" b="1" dirty="0" smtClean="0">
                <a:ln w="6350">
                  <a:noFill/>
                </a:ln>
                <a:solidFill>
                  <a:prstClr val="white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Cloud Platform Tutorial</a:t>
            </a:r>
            <a:endParaRPr altLang="en-US" sz="4800" b="1" dirty="0">
              <a:ln w="6350">
                <a:noFill/>
              </a:ln>
              <a:solidFill>
                <a:prstClr val="white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10271787" y="6285077"/>
            <a:ext cx="1920213" cy="461665"/>
            <a:chOff x="5436096" y="6062642"/>
            <a:chExt cx="2365976" cy="568838"/>
          </a:xfrm>
        </p:grpSpPr>
        <p:pic>
          <p:nvPicPr>
            <p:cNvPr id="12" name="Picture 7" descr="D:\WORK\88集團資料\智冠_圓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6093352"/>
              <a:ext cx="504000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文字方塊 12"/>
            <p:cNvSpPr txBox="1"/>
            <p:nvPr/>
          </p:nvSpPr>
          <p:spPr>
            <a:xfrm>
              <a:off x="5940152" y="6062642"/>
              <a:ext cx="1861920" cy="568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智冠科技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-81335" y="3953524"/>
            <a:ext cx="7282763" cy="11860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5400" b="1" dirty="0">
                <a:ln w="6350">
                  <a:noFill/>
                </a:ln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智冠科技 數位發展中心</a:t>
            </a:r>
            <a:endParaRPr lang="en-US" altLang="zh-TW" sz="5400" b="1" dirty="0">
              <a:ln w="6350">
                <a:noFill/>
              </a:ln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96685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Big Table Document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2106692"/>
            <a:ext cx="9906000" cy="4014123"/>
          </a:xfrm>
          <a:prstGeom prst="rect">
            <a:avLst/>
          </a:prstGeom>
        </p:spPr>
      </p:pic>
      <p:grpSp>
        <p:nvGrpSpPr>
          <p:cNvPr id="25" name="群組 24"/>
          <p:cNvGrpSpPr/>
          <p:nvPr/>
        </p:nvGrpSpPr>
        <p:grpSpPr>
          <a:xfrm>
            <a:off x="10336696" y="1558456"/>
            <a:ext cx="1855304" cy="1184744"/>
            <a:chOff x="10336696" y="1558456"/>
            <a:chExt cx="1855304" cy="1184744"/>
          </a:xfrm>
        </p:grpSpPr>
        <p:sp>
          <p:nvSpPr>
            <p:cNvPr id="26" name="矩形 25"/>
            <p:cNvSpPr/>
            <p:nvPr/>
          </p:nvSpPr>
          <p:spPr>
            <a:xfrm>
              <a:off x="10336696" y="1558456"/>
              <a:ext cx="1855304" cy="118474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右大括弧 26"/>
            <p:cNvSpPr/>
            <p:nvPr/>
          </p:nvSpPr>
          <p:spPr>
            <a:xfrm rot="16200000">
              <a:off x="11147526" y="1498379"/>
              <a:ext cx="223040" cy="1265544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10718358" y="1737360"/>
              <a:ext cx="1081377" cy="2822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Cluster</a:t>
              </a:r>
              <a:endParaRPr lang="zh-TW" altLang="en-US" dirty="0"/>
            </a:p>
          </p:txBody>
        </p:sp>
        <p:sp>
          <p:nvSpPr>
            <p:cNvPr id="29" name="橢圓 28"/>
            <p:cNvSpPr/>
            <p:nvPr/>
          </p:nvSpPr>
          <p:spPr>
            <a:xfrm>
              <a:off x="10444419" y="2288970"/>
              <a:ext cx="405517" cy="28624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N</a:t>
              </a:r>
              <a:endParaRPr lang="zh-TW" altLang="en-US" dirty="0"/>
            </a:p>
          </p:txBody>
        </p:sp>
        <p:sp>
          <p:nvSpPr>
            <p:cNvPr id="30" name="橢圓 29"/>
            <p:cNvSpPr/>
            <p:nvPr/>
          </p:nvSpPr>
          <p:spPr>
            <a:xfrm>
              <a:off x="11056287" y="2288970"/>
              <a:ext cx="405517" cy="28624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N</a:t>
              </a:r>
              <a:endParaRPr lang="zh-TW" altLang="en-US" dirty="0"/>
            </a:p>
          </p:txBody>
        </p:sp>
        <p:sp>
          <p:nvSpPr>
            <p:cNvPr id="31" name="橢圓 30"/>
            <p:cNvSpPr/>
            <p:nvPr/>
          </p:nvSpPr>
          <p:spPr>
            <a:xfrm>
              <a:off x="11689059" y="2288970"/>
              <a:ext cx="405517" cy="28624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N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4984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Big Table Document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242" y="1901687"/>
            <a:ext cx="8372475" cy="4724400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>
            <a:off x="7243638" y="3786518"/>
            <a:ext cx="3975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7243638" y="5211126"/>
            <a:ext cx="3975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125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Big Table Document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936" y="1839028"/>
            <a:ext cx="8086725" cy="12477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211" y="3188471"/>
            <a:ext cx="8220075" cy="358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22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Big Table Document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627" y="1887023"/>
            <a:ext cx="8762338" cy="490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7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Big Table Document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593" y="1876301"/>
            <a:ext cx="8439150" cy="4791075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604298" y="3371353"/>
            <a:ext cx="1168841" cy="2703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字典順</a:t>
            </a:r>
            <a:r>
              <a:rPr lang="zh-TW" altLang="en-US" dirty="0"/>
              <a:t>序</a:t>
            </a:r>
          </a:p>
        </p:txBody>
      </p:sp>
      <p:cxnSp>
        <p:nvCxnSpPr>
          <p:cNvPr id="7" name="直線接點 6"/>
          <p:cNvCxnSpPr/>
          <p:nvPr/>
        </p:nvCxnSpPr>
        <p:spPr>
          <a:xfrm flipV="1">
            <a:off x="6126480" y="4349363"/>
            <a:ext cx="3621819" cy="79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5231958" y="5160397"/>
            <a:ext cx="1081378" cy="795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4556097" y="6233823"/>
            <a:ext cx="26477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5367130" y="3570136"/>
            <a:ext cx="2814762" cy="15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4397071" y="4102873"/>
            <a:ext cx="612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3101009" y="4874150"/>
            <a:ext cx="30930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97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Big Table Document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972917"/>
            <a:ext cx="9603850" cy="4343400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>
            <a:off x="6639339" y="2727297"/>
            <a:ext cx="409492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01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Big Table Document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504" y="1812896"/>
            <a:ext cx="9191708" cy="5045103"/>
          </a:xfrm>
          <a:prstGeom prst="rect">
            <a:avLst/>
          </a:prstGeom>
        </p:spPr>
      </p:pic>
      <p:sp>
        <p:nvSpPr>
          <p:cNvPr id="5" name="五角星形 4"/>
          <p:cNvSpPr/>
          <p:nvPr/>
        </p:nvSpPr>
        <p:spPr>
          <a:xfrm>
            <a:off x="1249680" y="1812896"/>
            <a:ext cx="428045" cy="31805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309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Big Table Document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504" y="1812896"/>
            <a:ext cx="9191708" cy="5045103"/>
          </a:xfrm>
          <a:prstGeom prst="rect">
            <a:avLst/>
          </a:prstGeom>
        </p:spPr>
      </p:pic>
      <p:sp>
        <p:nvSpPr>
          <p:cNvPr id="5" name="五角星形 4"/>
          <p:cNvSpPr/>
          <p:nvPr/>
        </p:nvSpPr>
        <p:spPr>
          <a:xfrm>
            <a:off x="1249680" y="1812896"/>
            <a:ext cx="428045" cy="31805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463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Big Table Document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931490"/>
            <a:ext cx="9611802" cy="4513415"/>
          </a:xfrm>
          <a:prstGeom prst="rect">
            <a:avLst/>
          </a:prstGeom>
        </p:spPr>
      </p:pic>
      <p:cxnSp>
        <p:nvCxnSpPr>
          <p:cNvPr id="7" name="直線接點 6"/>
          <p:cNvCxnSpPr/>
          <p:nvPr/>
        </p:nvCxnSpPr>
        <p:spPr>
          <a:xfrm flipV="1">
            <a:off x="6440556" y="3196424"/>
            <a:ext cx="3888188" cy="1590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62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Big Table Document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35" y="1861039"/>
            <a:ext cx="7229475" cy="20478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397" y="2752920"/>
            <a:ext cx="7388502" cy="391822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359" y="4650437"/>
            <a:ext cx="7314540" cy="202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39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20" y="0"/>
            <a:ext cx="108235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56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Big Table Document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34" y="1911999"/>
            <a:ext cx="5749072" cy="409123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5" y="2762166"/>
            <a:ext cx="833437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69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Big Table Document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775335"/>
            <a:ext cx="6724650" cy="9620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83" y="1802356"/>
            <a:ext cx="5915770" cy="501425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553" y="2106692"/>
            <a:ext cx="6077447" cy="4709922"/>
          </a:xfrm>
          <a:prstGeom prst="rect">
            <a:avLst/>
          </a:prstGeom>
        </p:spPr>
      </p:pic>
      <p:sp>
        <p:nvSpPr>
          <p:cNvPr id="8" name="圓角矩形 7"/>
          <p:cNvSpPr/>
          <p:nvPr/>
        </p:nvSpPr>
        <p:spPr>
          <a:xfrm>
            <a:off x="159026" y="2106692"/>
            <a:ext cx="1050897" cy="33435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159025" y="3741735"/>
            <a:ext cx="1050897" cy="33435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/>
        </p:nvSpPr>
        <p:spPr>
          <a:xfrm>
            <a:off x="6074796" y="2106692"/>
            <a:ext cx="1050897" cy="33435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圓角矩形 13"/>
          <p:cNvSpPr/>
          <p:nvPr/>
        </p:nvSpPr>
        <p:spPr>
          <a:xfrm>
            <a:off x="6074796" y="4978438"/>
            <a:ext cx="1050897" cy="33435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055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Big Table Document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710339"/>
            <a:ext cx="8191500" cy="99321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758" y="1737360"/>
            <a:ext cx="6526199" cy="5114719"/>
          </a:xfrm>
          <a:prstGeom prst="rect">
            <a:avLst/>
          </a:prstGeom>
        </p:spPr>
      </p:pic>
      <p:sp>
        <p:nvSpPr>
          <p:cNvPr id="8" name="圓角矩形 7"/>
          <p:cNvSpPr/>
          <p:nvPr/>
        </p:nvSpPr>
        <p:spPr>
          <a:xfrm>
            <a:off x="5398936" y="2122998"/>
            <a:ext cx="2289975" cy="153460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420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Big Table Document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842996"/>
            <a:ext cx="9269896" cy="473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2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Big Table Document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856277"/>
            <a:ext cx="9576643" cy="4350068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 flipV="1">
            <a:off x="8881607" y="2798859"/>
            <a:ext cx="1439186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1407381" y="3069204"/>
            <a:ext cx="1113182" cy="79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22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186069" y="687844"/>
            <a:ext cx="11094720" cy="1027021"/>
          </a:xfrm>
        </p:spPr>
        <p:txBody>
          <a:bodyPr>
            <a:normAutofit/>
          </a:bodyPr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Big Table Document :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803082"/>
            <a:ext cx="7981784" cy="6054918"/>
          </a:xfrm>
          <a:prstGeom prst="rect">
            <a:avLst/>
          </a:prstGeom>
        </p:spPr>
      </p:pic>
      <p:cxnSp>
        <p:nvCxnSpPr>
          <p:cNvPr id="7" name="直線接點 6"/>
          <p:cNvCxnSpPr/>
          <p:nvPr/>
        </p:nvCxnSpPr>
        <p:spPr>
          <a:xfrm flipV="1">
            <a:off x="5979381" y="2266122"/>
            <a:ext cx="1661822" cy="795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3658262" y="2433099"/>
            <a:ext cx="2468218" cy="927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3768918" y="5478449"/>
            <a:ext cx="3872285" cy="7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 flipV="1">
            <a:off x="3768918" y="5907819"/>
            <a:ext cx="1518699" cy="7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58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Big Table Document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5979381" y="2266122"/>
            <a:ext cx="1661822" cy="795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3658262" y="2433099"/>
            <a:ext cx="2468218" cy="927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1794364"/>
            <a:ext cx="843915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5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Big Table Document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771" y="1876508"/>
            <a:ext cx="9776541" cy="4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3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5979381" y="2266122"/>
            <a:ext cx="1661822" cy="795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3658262" y="2433099"/>
            <a:ext cx="2468218" cy="927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142" y="2012964"/>
            <a:ext cx="9413386" cy="3155384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 flipV="1">
            <a:off x="8086477" y="2894275"/>
            <a:ext cx="2011680" cy="79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圓角矩形 7"/>
          <p:cNvSpPr/>
          <p:nvPr/>
        </p:nvSpPr>
        <p:spPr>
          <a:xfrm>
            <a:off x="9016779" y="2012964"/>
            <a:ext cx="834887" cy="420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OLTP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407" y="760449"/>
            <a:ext cx="895640" cy="89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8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1799458"/>
            <a:ext cx="9855063" cy="4463705"/>
          </a:xfrm>
          <a:prstGeom prst="rect">
            <a:avLst/>
          </a:prstGeom>
        </p:spPr>
      </p:pic>
      <p:cxnSp>
        <p:nvCxnSpPr>
          <p:cNvPr id="9" name="直線接點 8"/>
          <p:cNvCxnSpPr/>
          <p:nvPr/>
        </p:nvCxnSpPr>
        <p:spPr>
          <a:xfrm flipV="1">
            <a:off x="1280161" y="3695832"/>
            <a:ext cx="4516341" cy="3975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74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 txBox="1">
            <a:spLocks/>
          </p:cNvSpPr>
          <p:nvPr/>
        </p:nvSpPr>
        <p:spPr>
          <a:xfrm>
            <a:off x="-1653941" y="197700"/>
            <a:ext cx="1109472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/>
            </a:r>
            <a:br>
              <a:rPr lang="en-US" altLang="zh-TW" sz="4000" dirty="0" smtClean="0"/>
            </a:br>
            <a:r>
              <a:rPr lang="en-US" altLang="zh-TW" sz="4000" dirty="0" smtClean="0"/>
              <a:t>                         </a:t>
            </a:r>
            <a:r>
              <a:rPr lang="en-US" altLang="zh-TW" sz="4000" dirty="0" err="1" smtClean="0"/>
              <a:t>Bigtable</a:t>
            </a:r>
            <a:r>
              <a:rPr lang="en-US" altLang="zh-TW" sz="4000" dirty="0" smtClean="0"/>
              <a:t>, </a:t>
            </a:r>
            <a:br>
              <a:rPr lang="en-US" altLang="zh-TW" sz="4000" dirty="0" smtClean="0"/>
            </a:br>
            <a:r>
              <a:rPr lang="en-US" altLang="zh-TW" sz="4000" dirty="0" smtClean="0"/>
              <a:t>			   high throughput need, flatten data 1*N</a:t>
            </a:r>
            <a:endParaRPr lang="zh-TW" altLang="en-US" sz="2000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782653"/>
            <a:ext cx="10058400" cy="474938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251" y="446017"/>
            <a:ext cx="661534" cy="599866"/>
          </a:xfrm>
          <a:prstGeom prst="rect">
            <a:avLst/>
          </a:prstGeom>
        </p:spPr>
      </p:pic>
      <p:sp>
        <p:nvSpPr>
          <p:cNvPr id="5" name="圓角矩形 4">
            <a:hlinkClick r:id="rId4"/>
          </p:cNvPr>
          <p:cNvSpPr/>
          <p:nvPr/>
        </p:nvSpPr>
        <p:spPr>
          <a:xfrm>
            <a:off x="6126480" y="696096"/>
            <a:ext cx="1756610" cy="33688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7030A0"/>
                </a:solidFill>
              </a:rPr>
              <a:t>fit time series</a:t>
            </a:r>
            <a:endParaRPr lang="zh-TW" altLang="en-US" dirty="0">
              <a:solidFill>
                <a:srgbClr val="7030A0"/>
              </a:solidFill>
            </a:endParaRPr>
          </a:p>
        </p:txBody>
      </p:sp>
      <p:sp>
        <p:nvSpPr>
          <p:cNvPr id="6" name="圓角矩形 5">
            <a:hlinkClick r:id="rId5"/>
          </p:cNvPr>
          <p:cNvSpPr/>
          <p:nvPr/>
        </p:nvSpPr>
        <p:spPr>
          <a:xfrm>
            <a:off x="8073811" y="686341"/>
            <a:ext cx="1604210" cy="33688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>
                <a:solidFill>
                  <a:srgbClr val="7030A0"/>
                </a:solidFill>
              </a:rPr>
              <a:t>cbt</a:t>
            </a:r>
            <a:endParaRPr lang="zh-TW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10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371" y="1808922"/>
            <a:ext cx="8362950" cy="4953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989" y="4152072"/>
            <a:ext cx="526732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5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1875348"/>
            <a:ext cx="8248650" cy="455344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014" y="2750535"/>
            <a:ext cx="6061242" cy="367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7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306" y="1907910"/>
            <a:ext cx="7332303" cy="462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257" y="1876984"/>
            <a:ext cx="7744571" cy="479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3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1845152"/>
            <a:ext cx="8132860" cy="473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9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1993830"/>
            <a:ext cx="9860142" cy="330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58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1968743"/>
            <a:ext cx="7759148" cy="448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2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1968743"/>
            <a:ext cx="7759148" cy="448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9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1896385"/>
            <a:ext cx="8904136" cy="475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4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1807928"/>
            <a:ext cx="83058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96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Big Table Document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667" y="2024476"/>
            <a:ext cx="10477944" cy="4121882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 flipV="1">
            <a:off x="7100515" y="2743200"/>
            <a:ext cx="3387255" cy="7951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 flipV="1">
            <a:off x="3277262" y="4293704"/>
            <a:ext cx="7584220" cy="1326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2186608" y="5220032"/>
            <a:ext cx="2329733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613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1807928"/>
            <a:ext cx="83058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6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1812898"/>
            <a:ext cx="8353425" cy="434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11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" name="群組 5"/>
          <p:cNvGrpSpPr/>
          <p:nvPr/>
        </p:nvGrpSpPr>
        <p:grpSpPr>
          <a:xfrm>
            <a:off x="1186069" y="2008159"/>
            <a:ext cx="8633792" cy="4158078"/>
            <a:chOff x="1186069" y="2008159"/>
            <a:chExt cx="8058150" cy="4158078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6069" y="2008159"/>
              <a:ext cx="8058150" cy="2649849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069" y="4794637"/>
              <a:ext cx="8058150" cy="137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708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593" y="4603804"/>
            <a:ext cx="8334375" cy="225419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9" y="1812897"/>
            <a:ext cx="8353425" cy="286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9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1963972"/>
            <a:ext cx="8515350" cy="4405271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1932167" y="6042991"/>
            <a:ext cx="1717482" cy="1908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611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8" y="1855635"/>
            <a:ext cx="8665597" cy="4488374"/>
          </a:xfrm>
          <a:prstGeom prst="rect">
            <a:avLst/>
          </a:prstGeom>
        </p:spPr>
      </p:pic>
      <p:cxnSp>
        <p:nvCxnSpPr>
          <p:cNvPr id="9" name="直線接點 8"/>
          <p:cNvCxnSpPr/>
          <p:nvPr/>
        </p:nvCxnSpPr>
        <p:spPr>
          <a:xfrm flipV="1">
            <a:off x="1288111" y="3124863"/>
            <a:ext cx="6019137" cy="2385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9216887" y="2935357"/>
            <a:ext cx="388289" cy="662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55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533" y="1887357"/>
            <a:ext cx="7019925" cy="10477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309192"/>
            <a:ext cx="8258175" cy="3038475"/>
          </a:xfrm>
          <a:prstGeom prst="rect">
            <a:avLst/>
          </a:prstGeom>
        </p:spPr>
      </p:pic>
      <p:cxnSp>
        <p:nvCxnSpPr>
          <p:cNvPr id="7" name="直線接點 6"/>
          <p:cNvCxnSpPr/>
          <p:nvPr/>
        </p:nvCxnSpPr>
        <p:spPr>
          <a:xfrm>
            <a:off x="3658262" y="5740842"/>
            <a:ext cx="8898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6728791" y="5740842"/>
            <a:ext cx="18745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54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894" y="1837952"/>
            <a:ext cx="8420100" cy="4435627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 flipV="1">
            <a:off x="1447137" y="2894275"/>
            <a:ext cx="4341413" cy="795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79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2106692"/>
            <a:ext cx="10506226" cy="3454428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>
            <a:off x="5883966" y="4532244"/>
            <a:ext cx="48980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7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1839237"/>
            <a:ext cx="9071114" cy="4229100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 flipV="1">
            <a:off x="1781092" y="5701085"/>
            <a:ext cx="3840480" cy="159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1781092" y="5996775"/>
            <a:ext cx="39405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36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Big Table Document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" name="直線接點 5"/>
          <p:cNvCxnSpPr/>
          <p:nvPr/>
        </p:nvCxnSpPr>
        <p:spPr>
          <a:xfrm flipV="1">
            <a:off x="7100515" y="2743200"/>
            <a:ext cx="3387255" cy="7951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 flipV="1">
            <a:off x="3277262" y="4293704"/>
            <a:ext cx="7584220" cy="1326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2186608" y="5220032"/>
            <a:ext cx="2329733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264" y="1796590"/>
            <a:ext cx="10001416" cy="3960153"/>
          </a:xfrm>
          <a:prstGeom prst="rect">
            <a:avLst/>
          </a:prstGeom>
        </p:spPr>
      </p:pic>
      <p:cxnSp>
        <p:nvCxnSpPr>
          <p:cNvPr id="7" name="直線接點 6"/>
          <p:cNvCxnSpPr/>
          <p:nvPr/>
        </p:nvCxnSpPr>
        <p:spPr>
          <a:xfrm>
            <a:off x="5661329" y="2250219"/>
            <a:ext cx="140804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7386099" y="2250219"/>
            <a:ext cx="364236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左大括弧 13"/>
          <p:cNvSpPr/>
          <p:nvPr/>
        </p:nvSpPr>
        <p:spPr>
          <a:xfrm>
            <a:off x="1249679" y="3681454"/>
            <a:ext cx="229263" cy="1645920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181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1828800"/>
            <a:ext cx="9079065" cy="461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1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256" y="1804944"/>
            <a:ext cx="8606873" cy="4888792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5462546" y="5693134"/>
            <a:ext cx="2337684" cy="540689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927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2197790"/>
            <a:ext cx="8124825" cy="451257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057" y="1797741"/>
            <a:ext cx="162877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4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2106691"/>
            <a:ext cx="9626061" cy="368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14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1957966"/>
            <a:ext cx="8986541" cy="3870340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>
            <a:off x="4715123" y="4102873"/>
            <a:ext cx="367350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92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1957966"/>
            <a:ext cx="8986541" cy="3870340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>
            <a:off x="4715123" y="4102873"/>
            <a:ext cx="367350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92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4715123" y="4102873"/>
            <a:ext cx="367350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947" y="1994493"/>
            <a:ext cx="830580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5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2197459"/>
            <a:ext cx="8214860" cy="320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8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2106692"/>
            <a:ext cx="8286750" cy="3686175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>
            <a:off x="2806810" y="3442915"/>
            <a:ext cx="94620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25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2106691"/>
            <a:ext cx="9803573" cy="3546685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>
            <a:off x="3069203" y="4023361"/>
            <a:ext cx="94620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5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Big Table Document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" name="直線接點 5"/>
          <p:cNvCxnSpPr/>
          <p:nvPr/>
        </p:nvCxnSpPr>
        <p:spPr>
          <a:xfrm flipV="1">
            <a:off x="7100515" y="2743200"/>
            <a:ext cx="3387255" cy="7951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 flipV="1">
            <a:off x="3277262" y="4293704"/>
            <a:ext cx="7584220" cy="1326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5661329" y="2250219"/>
            <a:ext cx="140804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7386099" y="2250219"/>
            <a:ext cx="364236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93582"/>
            <a:ext cx="10033221" cy="3226450"/>
          </a:xfrm>
          <a:prstGeom prst="rect">
            <a:avLst/>
          </a:prstGeom>
        </p:spPr>
      </p:pic>
      <p:cxnSp>
        <p:nvCxnSpPr>
          <p:cNvPr id="9" name="直線接點 8"/>
          <p:cNvCxnSpPr/>
          <p:nvPr/>
        </p:nvCxnSpPr>
        <p:spPr>
          <a:xfrm flipV="1">
            <a:off x="2472856" y="2862470"/>
            <a:ext cx="2949934" cy="795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46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3069203" y="4023361"/>
            <a:ext cx="94620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1915477"/>
            <a:ext cx="844867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2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3069203" y="4023361"/>
            <a:ext cx="94620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08" y="1811757"/>
            <a:ext cx="5112949" cy="483155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757" y="1811757"/>
            <a:ext cx="5476603" cy="483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06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1891914"/>
            <a:ext cx="8315325" cy="442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0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20" y="0"/>
            <a:ext cx="108235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041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188607"/>
            <a:ext cx="11094720" cy="1450757"/>
          </a:xfrm>
        </p:spPr>
        <p:txBody>
          <a:bodyPr>
            <a:normAutofit fontScale="90000"/>
          </a:bodyPr>
          <a:lstStyle/>
          <a:p>
            <a:r>
              <a:rPr lang="en-US" altLang="zh-TW" sz="4400" dirty="0" smtClean="0"/>
              <a:t>GCP, Step 2, </a:t>
            </a:r>
            <a:r>
              <a:rPr lang="en-US" altLang="zh-TW" sz="4000" dirty="0" smtClean="0"/>
              <a:t>Choose One Solution to Store Data: </a:t>
            </a:r>
            <a:br>
              <a:rPr lang="en-US" altLang="zh-TW" sz="4000" dirty="0" smtClean="0"/>
            </a:br>
            <a:r>
              <a:rPr lang="en-US" altLang="zh-TW" sz="4000" dirty="0" smtClean="0"/>
              <a:t>                         Cloud SQL, RDB for gigabytes</a:t>
            </a:r>
            <a:endParaRPr lang="zh-TW" altLang="en-US" sz="2000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45734"/>
            <a:ext cx="10058400" cy="429936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867" y="1106030"/>
            <a:ext cx="702366" cy="63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689" y="1845734"/>
            <a:ext cx="8749085" cy="4364474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198782" y="2305878"/>
            <a:ext cx="4245997" cy="16618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solidFill>
                  <a:prstClr val="white"/>
                </a:solidFill>
              </a:rPr>
              <a:t>Cons</a:t>
            </a:r>
            <a:r>
              <a:rPr lang="zh-TW" altLang="en-US" dirty="0" smtClean="0">
                <a:solidFill>
                  <a:prstClr val="white"/>
                </a:solidFill>
              </a:rPr>
              <a:t>：</a:t>
            </a:r>
            <a:endParaRPr lang="en-US" altLang="zh-TW" dirty="0" smtClean="0">
              <a:solidFill>
                <a:prstClr val="white"/>
              </a:solidFill>
            </a:endParaRPr>
          </a:p>
          <a:p>
            <a:r>
              <a:rPr lang="en-US" altLang="zh-TW" dirty="0" smtClean="0">
                <a:solidFill>
                  <a:prstClr val="white"/>
                </a:solidFill>
              </a:rPr>
              <a:t>Use RDB schema to show OO Data, Hierarchical, </a:t>
            </a:r>
            <a:br>
              <a:rPr lang="en-US" altLang="zh-TW" dirty="0" smtClean="0">
                <a:solidFill>
                  <a:prstClr val="white"/>
                </a:solidFill>
              </a:rPr>
            </a:br>
            <a:r>
              <a:rPr lang="en-US" altLang="zh-TW" dirty="0" smtClean="0">
                <a:solidFill>
                  <a:prstClr val="white"/>
                </a:solidFill>
              </a:rPr>
              <a:t>NULL is needed to fill in the column</a:t>
            </a:r>
            <a:br>
              <a:rPr lang="en-US" altLang="zh-TW" dirty="0" smtClean="0">
                <a:solidFill>
                  <a:prstClr val="white"/>
                </a:solidFill>
              </a:rPr>
            </a:br>
            <a:r>
              <a:rPr lang="en-US" altLang="zh-TW" dirty="0">
                <a:solidFill>
                  <a:prstClr val="white"/>
                </a:solidFill>
              </a:rPr>
              <a:t>which leads to data </a:t>
            </a:r>
            <a:r>
              <a:rPr lang="en-US" altLang="zh-TW" dirty="0" smtClean="0">
                <a:solidFill>
                  <a:prstClr val="white"/>
                </a:solidFill>
              </a:rPr>
              <a:t>integrity problems</a:t>
            </a:r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19" name="標題 1"/>
          <p:cNvSpPr txBox="1">
            <a:spLocks/>
          </p:cNvSpPr>
          <p:nvPr/>
        </p:nvSpPr>
        <p:spPr>
          <a:xfrm>
            <a:off x="1097280" y="188607"/>
            <a:ext cx="1109472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GCP, Step 2, </a:t>
            </a:r>
            <a:r>
              <a:rPr lang="en-US" altLang="zh-TW" sz="4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Choose One Solution to Store Data: </a:t>
            </a:r>
            <a:br>
              <a:rPr lang="en-US" altLang="zh-TW" sz="4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lang="en-US" altLang="zh-TW" sz="4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                     Cloud SQL</a:t>
            </a:r>
            <a:r>
              <a:rPr lang="en-US" altLang="zh-TW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zh-TW" sz="4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RDB for gigabytes</a:t>
            </a:r>
            <a:endParaRPr lang="zh-TW" altLang="en-US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720" y="1106030"/>
            <a:ext cx="702366" cy="63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8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SQL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2106692"/>
            <a:ext cx="842962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7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SQL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1861848"/>
            <a:ext cx="8229600" cy="446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13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SQL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1790700"/>
            <a:ext cx="8229600" cy="452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8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SQL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1830085"/>
            <a:ext cx="8534400" cy="448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48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Big Table Document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1249679" y="1973207"/>
            <a:ext cx="10698630" cy="3529096"/>
            <a:chOff x="1249679" y="1973207"/>
            <a:chExt cx="10698630" cy="3529096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9679" y="1973207"/>
              <a:ext cx="10433849" cy="3529096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18747" y="3482671"/>
              <a:ext cx="529562" cy="303847"/>
            </a:xfrm>
            <a:prstGeom prst="rect">
              <a:avLst/>
            </a:prstGeom>
          </p:spPr>
        </p:pic>
        <p:sp>
          <p:nvSpPr>
            <p:cNvPr id="10" name="圓角矩形 9"/>
            <p:cNvSpPr/>
            <p:nvPr/>
          </p:nvSpPr>
          <p:spPr>
            <a:xfrm>
              <a:off x="1932167" y="3786518"/>
              <a:ext cx="453224" cy="24479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五角星形 12"/>
          <p:cNvSpPr/>
          <p:nvPr/>
        </p:nvSpPr>
        <p:spPr>
          <a:xfrm rot="1070962">
            <a:off x="6578284" y="262266"/>
            <a:ext cx="1066209" cy="89614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接點 15"/>
          <p:cNvCxnSpPr/>
          <p:nvPr/>
        </p:nvCxnSpPr>
        <p:spPr>
          <a:xfrm flipV="1">
            <a:off x="2869774" y="2981739"/>
            <a:ext cx="4929809" cy="79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 flipV="1">
            <a:off x="5979381" y="3283889"/>
            <a:ext cx="1916265" cy="1590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51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SQL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163" y="1868557"/>
            <a:ext cx="8162925" cy="444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5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SQL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839" y="1892534"/>
            <a:ext cx="84296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07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SQL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1847684"/>
            <a:ext cx="8382000" cy="439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8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SQL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1847684"/>
            <a:ext cx="8382000" cy="439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9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SQL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133" y="1860604"/>
            <a:ext cx="8391525" cy="45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4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 txBox="1">
            <a:spLocks/>
          </p:cNvSpPr>
          <p:nvPr/>
        </p:nvSpPr>
        <p:spPr>
          <a:xfrm>
            <a:off x="1273743" y="331896"/>
            <a:ext cx="1109472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GCP, Step 2, </a:t>
            </a:r>
            <a:r>
              <a:rPr lang="en-US" altLang="zh-TW" sz="4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Choose One Solution to Store Data: </a:t>
            </a:r>
            <a:br>
              <a:rPr lang="en-US" altLang="zh-TW" sz="4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lang="en-US" altLang="zh-TW" sz="4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                     </a:t>
            </a:r>
            <a:r>
              <a:rPr lang="en-US" altLang="zh-TW" sz="40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BigQuery</a:t>
            </a:r>
            <a:r>
              <a:rPr lang="en-US" altLang="zh-TW" sz="4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altLang="zh-TW" sz="4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zh-TW" sz="40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Datawarehouse</a:t>
            </a:r>
            <a:r>
              <a:rPr lang="en-US" altLang="zh-TW" sz="4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solution</a:t>
            </a:r>
            <a:endParaRPr lang="zh-TW" altLang="en-US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811" y="1154170"/>
            <a:ext cx="628483" cy="628483"/>
          </a:xfr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469" y="1782653"/>
            <a:ext cx="10058400" cy="474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04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BigQuery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1948069"/>
            <a:ext cx="9149100" cy="4397072"/>
          </a:xfrm>
          <a:prstGeom prst="rect">
            <a:avLst/>
          </a:prstGeom>
        </p:spPr>
      </p:pic>
      <p:pic>
        <p:nvPicPr>
          <p:cNvPr id="5" name="內容版面配置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227" y="1079671"/>
            <a:ext cx="628483" cy="628483"/>
          </a:xfrm>
        </p:spPr>
      </p:pic>
    </p:spTree>
    <p:extLst>
      <p:ext uri="{BB962C8B-B14F-4D97-AF65-F5344CB8AC3E}">
        <p14:creationId xmlns:p14="http://schemas.microsoft.com/office/powerpoint/2010/main" val="362601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BigQuery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1866849"/>
            <a:ext cx="9269896" cy="4822584"/>
          </a:xfrm>
          <a:prstGeom prst="rect">
            <a:avLst/>
          </a:prstGeom>
        </p:spPr>
      </p:pic>
      <p:pic>
        <p:nvPicPr>
          <p:cNvPr id="6" name="內容版面配置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227" y="1079671"/>
            <a:ext cx="628483" cy="628483"/>
          </a:xfrm>
        </p:spPr>
      </p:pic>
    </p:spTree>
    <p:extLst>
      <p:ext uri="{BB962C8B-B14F-4D97-AF65-F5344CB8AC3E}">
        <p14:creationId xmlns:p14="http://schemas.microsoft.com/office/powerpoint/2010/main" val="354557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BigQuery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1828800"/>
            <a:ext cx="8296275" cy="4468634"/>
          </a:xfrm>
          <a:prstGeom prst="rect">
            <a:avLst/>
          </a:prstGeom>
        </p:spPr>
      </p:pic>
      <p:pic>
        <p:nvPicPr>
          <p:cNvPr id="6" name="內容版面配置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227" y="1079671"/>
            <a:ext cx="628483" cy="628483"/>
          </a:xfrm>
        </p:spPr>
      </p:pic>
    </p:spTree>
    <p:extLst>
      <p:ext uri="{BB962C8B-B14F-4D97-AF65-F5344CB8AC3E}">
        <p14:creationId xmlns:p14="http://schemas.microsoft.com/office/powerpoint/2010/main" val="24091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BigQuery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1828800"/>
            <a:ext cx="8296275" cy="4468634"/>
          </a:xfrm>
          <a:prstGeom prst="rect">
            <a:avLst/>
          </a:prstGeom>
        </p:spPr>
      </p:pic>
      <p:pic>
        <p:nvPicPr>
          <p:cNvPr id="5" name="內容版面配置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227" y="1079671"/>
            <a:ext cx="628483" cy="628483"/>
          </a:xfrm>
        </p:spPr>
      </p:pic>
    </p:spTree>
    <p:extLst>
      <p:ext uri="{BB962C8B-B14F-4D97-AF65-F5344CB8AC3E}">
        <p14:creationId xmlns:p14="http://schemas.microsoft.com/office/powerpoint/2010/main" val="268158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Big Table Document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2030077"/>
            <a:ext cx="9500483" cy="4002468"/>
          </a:xfrm>
          <a:prstGeom prst="rect">
            <a:avLst/>
          </a:prstGeom>
        </p:spPr>
      </p:pic>
      <p:cxnSp>
        <p:nvCxnSpPr>
          <p:cNvPr id="7" name="直線接點 6"/>
          <p:cNvCxnSpPr/>
          <p:nvPr/>
        </p:nvCxnSpPr>
        <p:spPr>
          <a:xfrm flipV="1">
            <a:off x="1470991" y="3299791"/>
            <a:ext cx="3927945" cy="159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4667416" y="2884627"/>
            <a:ext cx="731520" cy="79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81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BigQuery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1840069"/>
            <a:ext cx="8395253" cy="4401706"/>
          </a:xfrm>
          <a:prstGeom prst="rect">
            <a:avLst/>
          </a:prstGeom>
        </p:spPr>
      </p:pic>
      <p:pic>
        <p:nvPicPr>
          <p:cNvPr id="6" name="內容版面配置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227" y="1079671"/>
            <a:ext cx="628483" cy="628483"/>
          </a:xfrm>
        </p:spPr>
      </p:pic>
    </p:spTree>
    <p:extLst>
      <p:ext uri="{BB962C8B-B14F-4D97-AF65-F5344CB8AC3E}">
        <p14:creationId xmlns:p14="http://schemas.microsoft.com/office/powerpoint/2010/main" val="319867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BigQuery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1959664"/>
            <a:ext cx="9013648" cy="4075375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 flipV="1">
            <a:off x="3951798" y="5144494"/>
            <a:ext cx="2584174" cy="79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6190090" y="5581815"/>
            <a:ext cx="1936143" cy="795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內容版面配置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227" y="1079671"/>
            <a:ext cx="628483" cy="628483"/>
          </a:xfrm>
        </p:spPr>
      </p:pic>
    </p:spTree>
    <p:extLst>
      <p:ext uri="{BB962C8B-B14F-4D97-AF65-F5344CB8AC3E}">
        <p14:creationId xmlns:p14="http://schemas.microsoft.com/office/powerpoint/2010/main" val="376487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BigQuery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" name="直線接點 5"/>
          <p:cNvCxnSpPr/>
          <p:nvPr/>
        </p:nvCxnSpPr>
        <p:spPr>
          <a:xfrm flipV="1">
            <a:off x="3951798" y="5144494"/>
            <a:ext cx="2584174" cy="79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6190090" y="5581815"/>
            <a:ext cx="1936143" cy="795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8" y="1915860"/>
            <a:ext cx="8037445" cy="4389524"/>
          </a:xfrm>
          <a:prstGeom prst="rect">
            <a:avLst/>
          </a:prstGeom>
        </p:spPr>
      </p:pic>
      <p:pic>
        <p:nvPicPr>
          <p:cNvPr id="9" name="內容版面配置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227" y="1079671"/>
            <a:ext cx="628483" cy="628483"/>
          </a:xfrm>
        </p:spPr>
      </p:pic>
    </p:spTree>
    <p:extLst>
      <p:ext uri="{BB962C8B-B14F-4D97-AF65-F5344CB8AC3E}">
        <p14:creationId xmlns:p14="http://schemas.microsoft.com/office/powerpoint/2010/main" val="415002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BigQuery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" name="直線接點 5"/>
          <p:cNvCxnSpPr/>
          <p:nvPr/>
        </p:nvCxnSpPr>
        <p:spPr>
          <a:xfrm flipV="1">
            <a:off x="3951798" y="5144494"/>
            <a:ext cx="2584174" cy="79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6190090" y="5581815"/>
            <a:ext cx="1936143" cy="795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1952087"/>
            <a:ext cx="9667461" cy="4633619"/>
          </a:xfrm>
          <a:prstGeom prst="rect">
            <a:avLst/>
          </a:prstGeom>
        </p:spPr>
      </p:pic>
      <p:pic>
        <p:nvPicPr>
          <p:cNvPr id="9" name="內容版面配置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227" y="1079671"/>
            <a:ext cx="628483" cy="628483"/>
          </a:xfrm>
        </p:spPr>
      </p:pic>
    </p:spTree>
    <p:extLst>
      <p:ext uri="{BB962C8B-B14F-4D97-AF65-F5344CB8AC3E}">
        <p14:creationId xmlns:p14="http://schemas.microsoft.com/office/powerpoint/2010/main" val="420213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BigQuery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227" y="1079671"/>
            <a:ext cx="628483" cy="628483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8" y="2783890"/>
            <a:ext cx="7441096" cy="333574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068" y="1995663"/>
            <a:ext cx="2004119" cy="588511"/>
          </a:xfrm>
          <a:prstGeom prst="rect">
            <a:avLst/>
          </a:prstGeom>
        </p:spPr>
      </p:pic>
      <p:cxnSp>
        <p:nvCxnSpPr>
          <p:cNvPr id="12" name="直線接點 11"/>
          <p:cNvCxnSpPr/>
          <p:nvPr/>
        </p:nvCxnSpPr>
        <p:spPr>
          <a:xfrm flipV="1">
            <a:off x="3316557" y="5955527"/>
            <a:ext cx="1661822" cy="79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149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BigQuery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227" y="1079671"/>
            <a:ext cx="628483" cy="628483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8" y="2783890"/>
            <a:ext cx="7441096" cy="333574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068" y="1995663"/>
            <a:ext cx="2004119" cy="588511"/>
          </a:xfrm>
          <a:prstGeom prst="rect">
            <a:avLst/>
          </a:prstGeom>
        </p:spPr>
      </p:pic>
      <p:cxnSp>
        <p:nvCxnSpPr>
          <p:cNvPr id="12" name="直線接點 11"/>
          <p:cNvCxnSpPr/>
          <p:nvPr/>
        </p:nvCxnSpPr>
        <p:spPr>
          <a:xfrm flipV="1">
            <a:off x="3316557" y="5955527"/>
            <a:ext cx="1661822" cy="79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62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BigQuery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227" y="1079671"/>
            <a:ext cx="628483" cy="628483"/>
          </a:xfr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9" y="1891706"/>
            <a:ext cx="836295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9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BigQuery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227" y="1079671"/>
            <a:ext cx="628483" cy="628483"/>
          </a:xfr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9" y="1809802"/>
            <a:ext cx="9213074" cy="316242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309" y="4961614"/>
            <a:ext cx="7839075" cy="1162050"/>
          </a:xfrm>
          <a:prstGeom prst="rect">
            <a:avLst/>
          </a:prstGeom>
        </p:spPr>
      </p:pic>
      <p:cxnSp>
        <p:nvCxnSpPr>
          <p:cNvPr id="7" name="直線接點 6"/>
          <p:cNvCxnSpPr/>
          <p:nvPr/>
        </p:nvCxnSpPr>
        <p:spPr>
          <a:xfrm>
            <a:off x="2923133" y="2902226"/>
            <a:ext cx="307715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V="1">
            <a:off x="2534844" y="5828306"/>
            <a:ext cx="4438450" cy="927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76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BigQuery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227" y="1079671"/>
            <a:ext cx="628483" cy="628483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9" y="1925031"/>
            <a:ext cx="6275111" cy="4315541"/>
          </a:xfrm>
          <a:prstGeom prst="rect">
            <a:avLst/>
          </a:prstGeom>
        </p:spPr>
      </p:pic>
      <p:cxnSp>
        <p:nvCxnSpPr>
          <p:cNvPr id="13" name="直線接點 12"/>
          <p:cNvCxnSpPr/>
          <p:nvPr/>
        </p:nvCxnSpPr>
        <p:spPr>
          <a:xfrm>
            <a:off x="1661823" y="2552369"/>
            <a:ext cx="232973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 flipV="1">
            <a:off x="2051437" y="5001370"/>
            <a:ext cx="3538330" cy="7952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47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BigQuery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227" y="1079671"/>
            <a:ext cx="628483" cy="628483"/>
          </a:xfr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9" y="1924297"/>
            <a:ext cx="7022161" cy="419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74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826108"/>
            <a:ext cx="9468678" cy="4410406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10670709" y="3219767"/>
            <a:ext cx="1376218" cy="92286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Big Table Document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10336696" y="1558456"/>
            <a:ext cx="1855304" cy="1184744"/>
            <a:chOff x="10336696" y="1558456"/>
            <a:chExt cx="1855304" cy="1184744"/>
          </a:xfrm>
        </p:grpSpPr>
        <p:sp>
          <p:nvSpPr>
            <p:cNvPr id="4" name="矩形 3"/>
            <p:cNvSpPr/>
            <p:nvPr/>
          </p:nvSpPr>
          <p:spPr>
            <a:xfrm>
              <a:off x="10336696" y="1558456"/>
              <a:ext cx="1855304" cy="118474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右大括弧 4"/>
            <p:cNvSpPr/>
            <p:nvPr/>
          </p:nvSpPr>
          <p:spPr>
            <a:xfrm rot="16200000">
              <a:off x="11147526" y="1498379"/>
              <a:ext cx="223040" cy="1265544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圓角矩形 5"/>
            <p:cNvSpPr/>
            <p:nvPr/>
          </p:nvSpPr>
          <p:spPr>
            <a:xfrm>
              <a:off x="10718358" y="1737360"/>
              <a:ext cx="1081377" cy="2822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Cluster</a:t>
              </a:r>
              <a:endParaRPr lang="zh-TW" altLang="en-US" dirty="0"/>
            </a:p>
          </p:txBody>
        </p:sp>
        <p:sp>
          <p:nvSpPr>
            <p:cNvPr id="8" name="橢圓 7"/>
            <p:cNvSpPr/>
            <p:nvPr/>
          </p:nvSpPr>
          <p:spPr>
            <a:xfrm>
              <a:off x="10444419" y="2288970"/>
              <a:ext cx="405517" cy="28624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N</a:t>
              </a:r>
              <a:endParaRPr lang="zh-TW" altLang="en-US" dirty="0"/>
            </a:p>
          </p:txBody>
        </p:sp>
        <p:sp>
          <p:nvSpPr>
            <p:cNvPr id="12" name="橢圓 11"/>
            <p:cNvSpPr/>
            <p:nvPr/>
          </p:nvSpPr>
          <p:spPr>
            <a:xfrm>
              <a:off x="11056287" y="2288970"/>
              <a:ext cx="405517" cy="28624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N</a:t>
              </a:r>
              <a:endParaRPr lang="zh-TW" altLang="en-US" dirty="0"/>
            </a:p>
          </p:txBody>
        </p:sp>
        <p:sp>
          <p:nvSpPr>
            <p:cNvPr id="13" name="橢圓 12"/>
            <p:cNvSpPr/>
            <p:nvPr/>
          </p:nvSpPr>
          <p:spPr>
            <a:xfrm>
              <a:off x="11689059" y="2288970"/>
              <a:ext cx="405517" cy="28624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N</a:t>
              </a:r>
              <a:endParaRPr lang="zh-TW" altLang="en-US" dirty="0"/>
            </a:p>
          </p:txBody>
        </p:sp>
      </p:grpSp>
      <p:cxnSp>
        <p:nvCxnSpPr>
          <p:cNvPr id="15" name="直線接點 14"/>
          <p:cNvCxnSpPr/>
          <p:nvPr/>
        </p:nvCxnSpPr>
        <p:spPr>
          <a:xfrm>
            <a:off x="3649649" y="3704129"/>
            <a:ext cx="521874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圓角矩形 15"/>
          <p:cNvSpPr/>
          <p:nvPr/>
        </p:nvSpPr>
        <p:spPr>
          <a:xfrm>
            <a:off x="10849936" y="3363904"/>
            <a:ext cx="1017767" cy="2544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Cluster</a:t>
            </a:r>
            <a:endParaRPr lang="zh-TW" altLang="en-US" dirty="0"/>
          </a:p>
        </p:txBody>
      </p:sp>
      <p:cxnSp>
        <p:nvCxnSpPr>
          <p:cNvPr id="18" name="直線接點 17"/>
          <p:cNvCxnSpPr>
            <a:endCxn id="16" idx="2"/>
          </p:cNvCxnSpPr>
          <p:nvPr/>
        </p:nvCxnSpPr>
        <p:spPr>
          <a:xfrm flipV="1">
            <a:off x="11358819" y="3618346"/>
            <a:ext cx="1" cy="168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/>
          <p:cNvSpPr/>
          <p:nvPr/>
        </p:nvSpPr>
        <p:spPr>
          <a:xfrm>
            <a:off x="11156060" y="3786518"/>
            <a:ext cx="405517" cy="2862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N</a:t>
            </a:r>
            <a:endParaRPr lang="zh-TW" altLang="en-US" dirty="0"/>
          </a:p>
        </p:txBody>
      </p:sp>
      <p:cxnSp>
        <p:nvCxnSpPr>
          <p:cNvPr id="22" name="直線接點 21"/>
          <p:cNvCxnSpPr/>
          <p:nvPr/>
        </p:nvCxnSpPr>
        <p:spPr>
          <a:xfrm flipV="1">
            <a:off x="3954759" y="5160397"/>
            <a:ext cx="5613621" cy="159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圖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759" y="5820850"/>
            <a:ext cx="7734300" cy="923925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sp>
        <p:nvSpPr>
          <p:cNvPr id="7" name="文字方塊 6"/>
          <p:cNvSpPr txBox="1"/>
          <p:nvPr/>
        </p:nvSpPr>
        <p:spPr>
          <a:xfrm>
            <a:off x="9114291" y="1070892"/>
            <a:ext cx="3208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</a:t>
            </a:r>
            <a:r>
              <a:rPr lang="en-US" altLang="zh-TW" dirty="0" smtClean="0"/>
              <a:t>p to 2 clusters in 1 instance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857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BigQuery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227" y="1079671"/>
            <a:ext cx="628483" cy="628483"/>
          </a:xfr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591" y="4412204"/>
            <a:ext cx="6820521" cy="188712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1793973"/>
            <a:ext cx="2941983" cy="52692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069" y="2233431"/>
            <a:ext cx="609600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6692"/>
            <a:ext cx="6025763" cy="3033880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BigQuery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內容版面配置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227" y="1079671"/>
            <a:ext cx="628483" cy="628483"/>
          </a:xfr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693" y="1863972"/>
            <a:ext cx="658633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5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BigQuery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227" y="1079671"/>
            <a:ext cx="628483" cy="628483"/>
          </a:xfr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9" y="1812857"/>
            <a:ext cx="8239125" cy="438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4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BigQuery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227" y="1079671"/>
            <a:ext cx="628483" cy="628483"/>
          </a:xfr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9" y="1956699"/>
            <a:ext cx="6818658" cy="399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1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5764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concept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844702"/>
            <a:ext cx="9906000" cy="43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9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889726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回顧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62210</TotalTime>
  <Words>510</Words>
  <Application>Microsoft Office PowerPoint</Application>
  <PresentationFormat>寬螢幕</PresentationFormat>
  <Paragraphs>199</Paragraphs>
  <Slides>96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96</vt:i4>
      </vt:variant>
    </vt:vector>
  </HeadingPairs>
  <TitlesOfParts>
    <vt:vector size="103" baseType="lpstr">
      <vt:lpstr>微軟正黑體</vt:lpstr>
      <vt:lpstr>新細明體</vt:lpstr>
      <vt:lpstr>Arial</vt:lpstr>
      <vt:lpstr>Calibri</vt:lpstr>
      <vt:lpstr>Calibri Light</vt:lpstr>
      <vt:lpstr>1_Office 佈景主題</vt:lpstr>
      <vt:lpstr>1_回顧</vt:lpstr>
      <vt:lpstr>PowerPoint 簡報</vt:lpstr>
      <vt:lpstr>PowerPoint 簡報</vt:lpstr>
      <vt:lpstr>PowerPoint 簡報</vt:lpstr>
      <vt:lpstr> Big Table Document</vt:lpstr>
      <vt:lpstr> Big Table Document</vt:lpstr>
      <vt:lpstr> Big Table Document</vt:lpstr>
      <vt:lpstr> Big Table Document</vt:lpstr>
      <vt:lpstr> Big Table Document</vt:lpstr>
      <vt:lpstr> Big Table Document</vt:lpstr>
      <vt:lpstr> Big Table Document</vt:lpstr>
      <vt:lpstr> Big Table Document</vt:lpstr>
      <vt:lpstr> Big Table Document</vt:lpstr>
      <vt:lpstr> Big Table Document</vt:lpstr>
      <vt:lpstr> Big Table Document</vt:lpstr>
      <vt:lpstr> Big Table Document</vt:lpstr>
      <vt:lpstr> Big Table Document</vt:lpstr>
      <vt:lpstr> Big Table Document</vt:lpstr>
      <vt:lpstr> Big Table Document</vt:lpstr>
      <vt:lpstr> Big Table Document</vt:lpstr>
      <vt:lpstr> Big Table Document</vt:lpstr>
      <vt:lpstr> Big Table Document</vt:lpstr>
      <vt:lpstr> Big Table Document</vt:lpstr>
      <vt:lpstr> Big Table Document</vt:lpstr>
      <vt:lpstr> Big Table Document</vt:lpstr>
      <vt:lpstr> Big Table Document :</vt:lpstr>
      <vt:lpstr> Big Table Document</vt:lpstr>
      <vt:lpstr> Big Table Document</vt:lpstr>
      <vt:lpstr> Cloud Spanner</vt:lpstr>
      <vt:lpstr> Cloud Spanner</vt:lpstr>
      <vt:lpstr> Cloud Spanner</vt:lpstr>
      <vt:lpstr> Cloud Spanner</vt:lpstr>
      <vt:lpstr> Cloud Spanner</vt:lpstr>
      <vt:lpstr> Cloud Spanner</vt:lpstr>
      <vt:lpstr> Cloud Spanner</vt:lpstr>
      <vt:lpstr> Cloud Spanner</vt:lpstr>
      <vt:lpstr> Cloud Spanner</vt:lpstr>
      <vt:lpstr> Cloud Spanner</vt:lpstr>
      <vt:lpstr> Cloud Spanner</vt:lpstr>
      <vt:lpstr> Cloud Spanner</vt:lpstr>
      <vt:lpstr> Cloud Spanner</vt:lpstr>
      <vt:lpstr> Cloud Spanner</vt:lpstr>
      <vt:lpstr> Cloud Spanner</vt:lpstr>
      <vt:lpstr> Cloud Spanner</vt:lpstr>
      <vt:lpstr> Cloud Spanner</vt:lpstr>
      <vt:lpstr> Cloud Spanner</vt:lpstr>
      <vt:lpstr> Cloud Spanner</vt:lpstr>
      <vt:lpstr> Cloud Spanner</vt:lpstr>
      <vt:lpstr> Cloud Spanner</vt:lpstr>
      <vt:lpstr> Cloud Spanner</vt:lpstr>
      <vt:lpstr> Cloud Spanner</vt:lpstr>
      <vt:lpstr> Cloud Spanner</vt:lpstr>
      <vt:lpstr> Cloud Spanner</vt:lpstr>
      <vt:lpstr> Cloud Spanner</vt:lpstr>
      <vt:lpstr> Cloud Spanner</vt:lpstr>
      <vt:lpstr> Cloud Spanner</vt:lpstr>
      <vt:lpstr> Cloud Spanner</vt:lpstr>
      <vt:lpstr> Cloud Spanner</vt:lpstr>
      <vt:lpstr> Cloud Spanner</vt:lpstr>
      <vt:lpstr> Cloud Spanner</vt:lpstr>
      <vt:lpstr> Cloud Spanner</vt:lpstr>
      <vt:lpstr> Cloud Spanner</vt:lpstr>
      <vt:lpstr> Cloud Spanner</vt:lpstr>
      <vt:lpstr>PowerPoint 簡報</vt:lpstr>
      <vt:lpstr>GCP, Step 2, Choose One Solution to Store Data:                           Cloud SQL, RDB for gigabytes</vt:lpstr>
      <vt:lpstr>PowerPoint 簡報</vt:lpstr>
      <vt:lpstr> Cloud SQL</vt:lpstr>
      <vt:lpstr> Cloud SQL</vt:lpstr>
      <vt:lpstr> Cloud SQL</vt:lpstr>
      <vt:lpstr> Cloud SQL</vt:lpstr>
      <vt:lpstr> Cloud SQL</vt:lpstr>
      <vt:lpstr> Cloud SQL</vt:lpstr>
      <vt:lpstr> Cloud SQL</vt:lpstr>
      <vt:lpstr> Cloud SQL</vt:lpstr>
      <vt:lpstr> Cloud SQL</vt:lpstr>
      <vt:lpstr>PowerPoint 簡報</vt:lpstr>
      <vt:lpstr>BigQuery</vt:lpstr>
      <vt:lpstr>BigQuery</vt:lpstr>
      <vt:lpstr>BigQuery</vt:lpstr>
      <vt:lpstr>BigQuery</vt:lpstr>
      <vt:lpstr>BigQuery</vt:lpstr>
      <vt:lpstr>BigQuery</vt:lpstr>
      <vt:lpstr>BigQuery</vt:lpstr>
      <vt:lpstr>BigQuery</vt:lpstr>
      <vt:lpstr>BigQuery</vt:lpstr>
      <vt:lpstr>BigQuery</vt:lpstr>
      <vt:lpstr>BigQuery</vt:lpstr>
      <vt:lpstr>BigQuery</vt:lpstr>
      <vt:lpstr>BigQuery</vt:lpstr>
      <vt:lpstr>BigQuery</vt:lpstr>
      <vt:lpstr>BigQuery</vt:lpstr>
      <vt:lpstr>BigQuery</vt:lpstr>
      <vt:lpstr>BigQuery</vt:lpstr>
      <vt:lpstr>BigQuery</vt:lpstr>
      <vt:lpstr>PowerPoint 簡報</vt:lpstr>
      <vt:lpstr> ML concept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PoHsiang Chang</dc:creator>
  <cp:lastModifiedBy>PoHsiang Chang</cp:lastModifiedBy>
  <cp:revision>408</cp:revision>
  <dcterms:created xsi:type="dcterms:W3CDTF">2018-11-16T06:29:05Z</dcterms:created>
  <dcterms:modified xsi:type="dcterms:W3CDTF">2019-02-15T05:31:41Z</dcterms:modified>
</cp:coreProperties>
</file>